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336" y="-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444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927100" y="12166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927100" y="8686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5706253" y="10426700"/>
            <a:ext cx="231013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27100" y="8750300"/>
            <a:ext cx="13500100" cy="3340100"/>
          </a:xfrm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5506700" y="8750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8731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j-lt"/>
          <a:ea typeface="+mj-ea"/>
          <a:cs typeface="+mj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927100" y="8750300"/>
            <a:ext cx="5931397" cy="33401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0" b="1">
                <a:solidFill>
                  <a:srgbClr val="B0564E"/>
                </a:solidFill>
              </a:rPr>
              <a:t>Pymaseis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343278" y="8896350"/>
            <a:ext cx="15910422" cy="3340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ts val="2300"/>
              </a:spcBef>
              <a:defRPr sz="6600">
                <a:solidFill>
                  <a:srgbClr val="87312B"/>
                </a:solidFill>
                <a:latin typeface="+mj-lt"/>
                <a:ea typeface="+mj-ea"/>
                <a:cs typeface="+mj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87312B"/>
                </a:solidFill>
              </a:rPr>
              <a:t>An Application for Educational Seismology</a:t>
            </a:r>
          </a:p>
        </p:txBody>
      </p:sp>
      <p:pic>
        <p:nvPicPr>
          <p:cNvPr id="47" name="haiti-classroom-map-598x452.jpg"/>
          <p:cNvPicPr/>
          <p:nvPr/>
        </p:nvPicPr>
        <p:blipFill>
          <a:blip r:embed="rId2">
            <a:extLst/>
          </a:blip>
          <a:srcRect l="4304" r="4304"/>
          <a:stretch>
            <a:fillRect/>
          </a:stretch>
        </p:blipFill>
        <p:spPr>
          <a:xfrm>
            <a:off x="13773706" y="497995"/>
            <a:ext cx="9532581" cy="7884006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48" name="P&amp;S-waves_image1.gif"/>
          <p:cNvPicPr/>
          <p:nvPr/>
        </p:nvPicPr>
        <p:blipFill>
          <a:blip r:embed="rId3">
            <a:extLst/>
          </a:blip>
          <a:srcRect t="780" b="780"/>
          <a:stretch>
            <a:fillRect/>
          </a:stretch>
        </p:blipFill>
        <p:spPr>
          <a:xfrm>
            <a:off x="749778" y="1076609"/>
            <a:ext cx="12217436" cy="6726777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Technologies, Services and Devices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12403833" cy="8572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Python 2.7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ObsPy 0.92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Matplotlib 1.3.1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GNUPlot 4.6.2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TC1 educational seismometer</a:t>
            </a:r>
          </a:p>
        </p:txBody>
      </p:sp>
      <p:sp>
        <p:nvSpPr>
          <p:cNvPr id="96" name="Shape 96"/>
          <p:cNvSpPr/>
          <p:nvPr/>
        </p:nvSpPr>
        <p:spPr>
          <a:xfrm>
            <a:off x="12560300" y="4635500"/>
            <a:ext cx="9782572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609600" lvl="0" indent="-609600" algn="l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Seedlink Plotter</a:t>
            </a:r>
          </a:p>
          <a:p>
            <a:pPr marL="609600" lvl="0" indent="-609600" algn="l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Seedlink Server</a:t>
            </a:r>
          </a:p>
          <a:p>
            <a:pPr marL="609600" lvl="0" indent="-609600" algn="l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jAmaseis 1.00.0</a:t>
            </a:r>
          </a:p>
          <a:p>
            <a:pPr marL="609600" lvl="0" indent="-609600" algn="l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GitHub </a:t>
            </a:r>
          </a:p>
          <a:p>
            <a:pPr marL="609600" lvl="0" indent="-609600" algn="l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tKinter 3.3.5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nuplot.gif"/>
          <p:cNvPicPr/>
          <p:nvPr/>
        </p:nvPicPr>
        <p:blipFill>
          <a:blip r:embed="rId2">
            <a:extLst/>
          </a:blip>
          <a:srcRect l="6317" r="6317"/>
          <a:stretch>
            <a:fillRect/>
          </a:stretch>
        </p:blipFill>
        <p:spPr>
          <a:xfrm>
            <a:off x="13042900" y="3721100"/>
            <a:ext cx="10795001" cy="8928100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Pymaseis v0.1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7007722" cy="89281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Read data from TC1 via serial port</a:t>
            </a:r>
            <a:br>
              <a:rPr sz="4800">
                <a:solidFill>
                  <a:srgbClr val="414141"/>
                </a:solidFill>
              </a:rPr>
            </a:br>
            <a:endParaRPr sz="48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Save data in .dat</a:t>
            </a:r>
            <a:br>
              <a:rPr sz="4800">
                <a:solidFill>
                  <a:srgbClr val="414141"/>
                </a:solidFill>
              </a:rPr>
            </a:br>
            <a:endParaRPr sz="48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Stop python script with ctrl+c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Plot data in GNUPlot at the end</a:t>
            </a:r>
          </a:p>
        </p:txBody>
      </p:sp>
      <p:pic>
        <p:nvPicPr>
          <p:cNvPr id="101" name="data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5855" y="4044023"/>
            <a:ext cx="4530615" cy="8434654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ym.png"/>
          <p:cNvPicPr/>
          <p:nvPr/>
        </p:nvPicPr>
        <p:blipFill>
          <a:blip r:embed="rId2">
            <a:extLst/>
          </a:blip>
          <a:srcRect l="5886" r="5886"/>
          <a:stretch>
            <a:fillRect/>
          </a:stretch>
        </p:blipFill>
        <p:spPr>
          <a:xfrm>
            <a:off x="16631957" y="3619772"/>
            <a:ext cx="6753722" cy="5585726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Pymaseis v0.2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028700" y="3803650"/>
            <a:ext cx="7007722" cy="8928100"/>
          </a:xfrm>
          <a:prstGeom prst="rect">
            <a:avLst/>
          </a:prstGeom>
        </p:spPr>
        <p:txBody>
          <a:bodyPr anchor="t"/>
          <a:lstStyle/>
          <a:p>
            <a:pPr marL="467359" lvl="0" indent="-467359" defTabSz="759459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5520" dirty="0">
                <a:solidFill>
                  <a:srgbClr val="414141"/>
                </a:solidFill>
              </a:rPr>
              <a:t>Basic GUI</a:t>
            </a:r>
            <a:br>
              <a:rPr sz="5520" dirty="0">
                <a:solidFill>
                  <a:srgbClr val="414141"/>
                </a:solidFill>
              </a:rPr>
            </a:br>
            <a:endParaRPr sz="5520" dirty="0">
              <a:solidFill>
                <a:srgbClr val="414141"/>
              </a:solidFill>
            </a:endParaRPr>
          </a:p>
          <a:p>
            <a:pPr marL="467359" lvl="0" indent="-467359" defTabSz="759459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5520" dirty="0">
                <a:solidFill>
                  <a:srgbClr val="414141"/>
                </a:solidFill>
              </a:rPr>
              <a:t>Saving data into </a:t>
            </a:r>
            <a:r>
              <a:rPr sz="5520" dirty="0" smtClean="0">
                <a:solidFill>
                  <a:srgbClr val="414141"/>
                </a:solidFill>
              </a:rPr>
              <a:t>mseed</a:t>
            </a:r>
            <a:r>
              <a:rPr lang="en-AU" sz="5520" dirty="0" smtClean="0">
                <a:solidFill>
                  <a:srgbClr val="414141"/>
                </a:solidFill>
              </a:rPr>
              <a:t/>
            </a:r>
            <a:br>
              <a:rPr lang="en-AU" sz="5520" dirty="0" smtClean="0">
                <a:solidFill>
                  <a:srgbClr val="414141"/>
                </a:solidFill>
              </a:rPr>
            </a:br>
            <a:endParaRPr sz="5520" dirty="0">
              <a:solidFill>
                <a:srgbClr val="414141"/>
              </a:solidFill>
            </a:endParaRPr>
          </a:p>
          <a:p>
            <a:pPr marL="467359" lvl="0" indent="-467359" defTabSz="759459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5520" dirty="0">
                <a:solidFill>
                  <a:srgbClr val="414141"/>
                </a:solidFill>
              </a:rPr>
              <a:t>Plot each trace after saving it (Static Plot)</a:t>
            </a:r>
          </a:p>
        </p:txBody>
      </p:sp>
      <p:pic>
        <p:nvPicPr>
          <p:cNvPr id="106" name="Pymaseis_v0.1_1.png"/>
          <p:cNvPicPr/>
          <p:nvPr/>
        </p:nvPicPr>
        <p:blipFill>
          <a:blip r:embed="rId3">
            <a:extLst/>
          </a:blip>
          <a:srcRect l="734" r="734"/>
          <a:stretch>
            <a:fillRect/>
          </a:stretch>
        </p:blipFill>
        <p:spPr>
          <a:xfrm>
            <a:off x="9329854" y="3625986"/>
            <a:ext cx="6753722" cy="5585725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07" name="b4631b688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3522" y="9756378"/>
            <a:ext cx="11210706" cy="3503346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Pymaseis v0.3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7007722" cy="8928100"/>
          </a:xfrm>
          <a:prstGeom prst="rect">
            <a:avLst/>
          </a:prstGeom>
        </p:spPr>
        <p:txBody>
          <a:bodyPr anchor="t"/>
          <a:lstStyle/>
          <a:p>
            <a:pPr marL="370840" lvl="0" indent="-370840" defTabSz="6026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380" dirty="0">
                <a:solidFill>
                  <a:srgbClr val="414141"/>
                </a:solidFill>
              </a:rPr>
              <a:t>Displaying Live data</a:t>
            </a:r>
            <a:br>
              <a:rPr sz="4380" dirty="0">
                <a:solidFill>
                  <a:srgbClr val="414141"/>
                </a:solidFill>
              </a:rPr>
            </a:br>
            <a:r>
              <a:rPr lang="en-AU" sz="4380" dirty="0" smtClean="0">
                <a:solidFill>
                  <a:srgbClr val="414141"/>
                </a:solidFill>
              </a:rPr>
              <a:t/>
            </a:r>
            <a:br>
              <a:rPr lang="en-AU" sz="4380" dirty="0" smtClean="0">
                <a:solidFill>
                  <a:srgbClr val="414141"/>
                </a:solidFill>
              </a:rPr>
            </a:br>
            <a:endParaRPr sz="4380" dirty="0">
              <a:solidFill>
                <a:srgbClr val="414141"/>
              </a:solidFill>
            </a:endParaRPr>
          </a:p>
          <a:p>
            <a:pPr marL="370840" lvl="0" indent="-370840" defTabSz="6026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380" dirty="0" smtClean="0">
                <a:solidFill>
                  <a:srgbClr val="414141"/>
                </a:solidFill>
              </a:rPr>
              <a:t>Calibrating </a:t>
            </a:r>
            <a:r>
              <a:rPr sz="4380" dirty="0">
                <a:solidFill>
                  <a:srgbClr val="414141"/>
                </a:solidFill>
              </a:rPr>
              <a:t>x and y axis and labels</a:t>
            </a:r>
            <a:br>
              <a:rPr sz="4380" dirty="0">
                <a:solidFill>
                  <a:srgbClr val="414141"/>
                </a:solidFill>
              </a:rPr>
            </a:br>
            <a:r>
              <a:rPr lang="en-AU" sz="4380" dirty="0" smtClean="0">
                <a:solidFill>
                  <a:srgbClr val="414141"/>
                </a:solidFill>
              </a:rPr>
              <a:t/>
            </a:r>
            <a:br>
              <a:rPr lang="en-AU" sz="4380" dirty="0" smtClean="0">
                <a:solidFill>
                  <a:srgbClr val="414141"/>
                </a:solidFill>
              </a:rPr>
            </a:br>
            <a:endParaRPr sz="4380" dirty="0">
              <a:solidFill>
                <a:srgbClr val="414141"/>
              </a:solidFill>
            </a:endParaRPr>
          </a:p>
          <a:p>
            <a:pPr marL="370840" lvl="0" indent="-370840" defTabSz="6026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4380" dirty="0">
                <a:solidFill>
                  <a:srgbClr val="414141"/>
                </a:solidFill>
              </a:rPr>
              <a:t>Multiple subplots on main </a:t>
            </a:r>
            <a:r>
              <a:rPr sz="4380" dirty="0" smtClean="0">
                <a:solidFill>
                  <a:srgbClr val="414141"/>
                </a:solidFill>
              </a:rPr>
              <a:t>plot</a:t>
            </a:r>
            <a:endParaRPr sz="4380" dirty="0">
              <a:solidFill>
                <a:srgbClr val="414141"/>
              </a:solidFill>
            </a:endParaRPr>
          </a:p>
        </p:txBody>
      </p:sp>
      <p:pic>
        <p:nvPicPr>
          <p:cNvPr id="111" name="Captur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2153" y="3249186"/>
            <a:ext cx="14238182" cy="7716368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12" name="Pymaseis Plot2.png"/>
          <p:cNvPicPr/>
          <p:nvPr/>
        </p:nvPicPr>
        <p:blipFill>
          <a:blip r:embed="rId3">
            <a:extLst/>
          </a:blip>
          <a:srcRect t="2779" b="2779"/>
          <a:stretch>
            <a:fillRect/>
          </a:stretch>
        </p:blipFill>
        <p:spPr>
          <a:xfrm>
            <a:off x="13126758" y="7835899"/>
            <a:ext cx="6753722" cy="5585725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4.png"/>
          <p:cNvPicPr/>
          <p:nvPr/>
        </p:nvPicPr>
        <p:blipFill>
          <a:blip r:embed="rId2">
            <a:extLst/>
          </a:blip>
          <a:srcRect b="604"/>
          <a:stretch>
            <a:fillRect/>
          </a:stretch>
        </p:blipFill>
        <p:spPr>
          <a:xfrm>
            <a:off x="0" y="241895"/>
            <a:ext cx="24384000" cy="1322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952500" y="4419600"/>
            <a:ext cx="22479000" cy="3416300"/>
          </a:xfrm>
          <a:prstGeom prst="rect">
            <a:avLst/>
          </a:prstGeom>
        </p:spPr>
        <p:txBody>
          <a:bodyPr/>
          <a:lstStyle>
            <a:lvl1pPr>
              <a:defRPr sz="14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0">
                <a:solidFill>
                  <a:srgbClr val="B0564E"/>
                </a:solidFill>
              </a:rP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Challenges!</a:t>
            </a:r>
          </a:p>
        </p:txBody>
      </p:sp>
      <p:pic>
        <p:nvPicPr>
          <p:cNvPr id="119" name="1.png"/>
          <p:cNvPicPr/>
          <p:nvPr/>
        </p:nvPicPr>
        <p:blipFill>
          <a:blip r:embed="rId2">
            <a:extLst/>
          </a:blip>
          <a:srcRect t="7721" b="7721"/>
          <a:stretch>
            <a:fillRect/>
          </a:stretch>
        </p:blipFill>
        <p:spPr>
          <a:xfrm>
            <a:off x="5982318" y="3314700"/>
            <a:ext cx="12435171" cy="5739309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20" name="6.png"/>
          <p:cNvPicPr/>
          <p:nvPr/>
        </p:nvPicPr>
        <p:blipFill>
          <a:blip r:embed="rId3">
            <a:extLst/>
          </a:blip>
          <a:srcRect l="492" t="47187" r="492"/>
          <a:stretch>
            <a:fillRect/>
          </a:stretch>
        </p:blipFill>
        <p:spPr>
          <a:xfrm>
            <a:off x="576802" y="7028118"/>
            <a:ext cx="10795001" cy="6237685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21" name="5.png"/>
          <p:cNvPicPr/>
          <p:nvPr/>
        </p:nvPicPr>
        <p:blipFill>
          <a:blip r:embed="rId4">
            <a:extLst/>
          </a:blip>
          <a:srcRect l="431" r="431" b="731"/>
          <a:stretch>
            <a:fillRect/>
          </a:stretch>
        </p:blipFill>
        <p:spPr>
          <a:xfrm>
            <a:off x="12599838" y="7051930"/>
            <a:ext cx="11325524" cy="6190061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122" name="Shape 122"/>
          <p:cNvSpPr/>
          <p:nvPr/>
        </p:nvSpPr>
        <p:spPr>
          <a:xfrm>
            <a:off x="730646" y="11680031"/>
            <a:ext cx="651174" cy="340255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What’s Next?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>
                <a:solidFill>
                  <a:srgbClr val="414141"/>
                </a:solidFill>
              </a:rPr>
              <a:t>Fix Existing Bugs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5900" dirty="0" smtClean="0">
                <a:solidFill>
                  <a:srgbClr val="414141"/>
                </a:solidFill>
              </a:rPr>
              <a:t>Saving header information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 smtClean="0">
                <a:solidFill>
                  <a:srgbClr val="414141"/>
                </a:solidFill>
              </a:rPr>
              <a:t>Post </a:t>
            </a:r>
            <a:r>
              <a:rPr sz="5900" dirty="0">
                <a:solidFill>
                  <a:srgbClr val="414141"/>
                </a:solidFill>
              </a:rPr>
              <a:t>mseed files to Seedlink server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5900" dirty="0"/>
              <a:t>Post screenshots to </a:t>
            </a:r>
            <a:r>
              <a:rPr lang="en-US" sz="5900" dirty="0" smtClean="0"/>
              <a:t>server</a:t>
            </a:r>
            <a:endParaRPr lang="en-AU" sz="5900" dirty="0" smtClean="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 smtClean="0">
                <a:solidFill>
                  <a:srgbClr val="414141"/>
                </a:solidFill>
              </a:rPr>
              <a:t>Retrieve </a:t>
            </a:r>
            <a:r>
              <a:rPr sz="5900" dirty="0">
                <a:solidFill>
                  <a:srgbClr val="414141"/>
                </a:solidFill>
              </a:rPr>
              <a:t>and display mseed files from Seedlink Server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 smtClean="0">
                <a:solidFill>
                  <a:srgbClr val="414141"/>
                </a:solidFill>
              </a:rPr>
              <a:t>Extra </a:t>
            </a:r>
            <a:r>
              <a:rPr sz="5900" dirty="0">
                <a:solidFill>
                  <a:srgbClr val="414141"/>
                </a:solidFill>
              </a:rPr>
              <a:t>features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>
                <a:solidFill>
                  <a:srgbClr val="414141"/>
                </a:solidFill>
              </a:rPr>
              <a:t>Android application that retrieves and displays screenshots</a:t>
            </a:r>
          </a:p>
        </p:txBody>
      </p:sp>
      <p:pic>
        <p:nvPicPr>
          <p:cNvPr id="4" name="Picture 3" descr="Screen Shot 2014-08-06 at 5.2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989" y="3503781"/>
            <a:ext cx="8491511" cy="5033250"/>
          </a:xfrm>
          <a:prstGeom prst="rect">
            <a:avLst/>
          </a:prstGeom>
        </p:spPr>
      </p:pic>
      <p:pic>
        <p:nvPicPr>
          <p:cNvPr id="5" name="Picture 4" descr="Screen Shot 2014-08-06 at 5.2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16" y="4013119"/>
            <a:ext cx="8185084" cy="43827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90600" y="8420100"/>
            <a:ext cx="223901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Questions?</a:t>
            </a:r>
          </a:p>
        </p:txBody>
      </p:sp>
      <p:sp>
        <p:nvSpPr>
          <p:cNvPr id="128" name="Shape 128"/>
          <p:cNvSpPr/>
          <p:nvPr/>
        </p:nvSpPr>
        <p:spPr>
          <a:xfrm>
            <a:off x="2374900" y="5721350"/>
            <a:ext cx="196215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Overview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Motivation for doing the project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Existing solutions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Proposed Solution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Current Progress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Demo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Challenges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 What’s Next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Motivation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054100" y="4323605"/>
            <a:ext cx="10203161" cy="788819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Raise awareness about the Dynamic Earth through Educational Seismology</a:t>
            </a:r>
            <a:br>
              <a:rPr sz="4300">
                <a:solidFill>
                  <a:srgbClr val="414141"/>
                </a:solidFill>
              </a:rPr>
            </a:br>
            <a:endParaRPr sz="43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Teach seismology in schools throughout USA and NZ</a:t>
            </a:r>
            <a:br>
              <a:rPr sz="4300">
                <a:solidFill>
                  <a:srgbClr val="414141"/>
                </a:solidFill>
              </a:rPr>
            </a:br>
            <a:endParaRPr sz="43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Sharing seismic data with other schools</a:t>
            </a:r>
            <a:br>
              <a:rPr sz="4300">
                <a:solidFill>
                  <a:srgbClr val="414141"/>
                </a:solidFill>
              </a:rPr>
            </a:br>
            <a:endParaRPr sz="43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TC1 seismometer provided to schools</a:t>
            </a:r>
          </a:p>
        </p:txBody>
      </p:sp>
      <p:pic>
        <p:nvPicPr>
          <p:cNvPr id="55" name="pasted-imag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45865" y="3949700"/>
            <a:ext cx="12176270" cy="2364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396390_227096247369348_20151378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21036" y="5888788"/>
            <a:ext cx="6625928" cy="6625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12509500" y="3647498"/>
            <a:ext cx="11049001" cy="9258301"/>
            <a:chOff x="-127000" y="-88900"/>
            <a:chExt cx="11049000" cy="9258300"/>
          </a:xfrm>
        </p:grpSpPr>
        <p:pic>
          <p:nvPicPr>
            <p:cNvPr id="59" name="pasted-image.png"/>
            <p:cNvPicPr/>
            <p:nvPr/>
          </p:nvPicPr>
          <p:blipFill>
            <a:blip r:embed="rId2">
              <a:extLst/>
            </a:blip>
            <a:srcRect l="4608" r="4608"/>
            <a:stretch>
              <a:fillRect/>
            </a:stretch>
          </p:blipFill>
          <p:spPr>
            <a:xfrm>
              <a:off x="0" y="0"/>
              <a:ext cx="10795000" cy="8928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Picture 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1049000" cy="9258300"/>
            </a:xfrm>
            <a:prstGeom prst="rect">
              <a:avLst/>
            </a:prstGeom>
            <a:effectLst/>
          </p:spPr>
        </p:pic>
      </p:grp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Existing Solutions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Primary focus is not for teaching seismology</a:t>
            </a:r>
            <a:br>
              <a:rPr sz="4800">
                <a:solidFill>
                  <a:srgbClr val="414141"/>
                </a:solidFill>
              </a:rPr>
            </a:br>
            <a:endParaRPr sz="48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Built for professionals</a:t>
            </a:r>
            <a:br>
              <a:rPr sz="4800">
                <a:solidFill>
                  <a:srgbClr val="414141"/>
                </a:solidFill>
              </a:rPr>
            </a:br>
            <a:endParaRPr sz="48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Complicated to use</a:t>
            </a:r>
            <a:br>
              <a:rPr sz="4800">
                <a:solidFill>
                  <a:srgbClr val="414141"/>
                </a:solidFill>
              </a:rPr>
            </a:br>
            <a:endParaRPr sz="48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14141"/>
                </a:solidFill>
              </a:rPr>
              <a:t>Most high level functionality is not required for purpose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758835" y="800100"/>
            <a:ext cx="11049001" cy="12141200"/>
            <a:chOff x="-127000" y="-88900"/>
            <a:chExt cx="11049000" cy="12141200"/>
          </a:xfrm>
        </p:grpSpPr>
        <p:pic>
          <p:nvPicPr>
            <p:cNvPr id="65" name="pasted-image.png"/>
            <p:cNvPicPr/>
            <p:nvPr/>
          </p:nvPicPr>
          <p:blipFill>
            <a:blip r:embed="rId2">
              <a:extLst/>
            </a:blip>
            <a:srcRect l="13807" r="13807"/>
            <a:stretch>
              <a:fillRect/>
            </a:stretch>
          </p:blipFill>
          <p:spPr>
            <a:xfrm>
              <a:off x="0" y="0"/>
              <a:ext cx="10795000" cy="11811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" name="Picture 6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1049000" cy="12141200"/>
            </a:xfrm>
            <a:prstGeom prst="rect">
              <a:avLst/>
            </a:prstGeom>
            <a:effectLst/>
          </p:spPr>
        </p:pic>
      </p:grpSp>
      <p:grpSp>
        <p:nvGrpSpPr>
          <p:cNvPr id="69" name="Group 69"/>
          <p:cNvGrpSpPr/>
          <p:nvPr/>
        </p:nvGrpSpPr>
        <p:grpSpPr>
          <a:xfrm>
            <a:off x="12435697" y="6698910"/>
            <a:ext cx="10979801" cy="6235701"/>
            <a:chOff x="-127000" y="-88900"/>
            <a:chExt cx="10979800" cy="6235700"/>
          </a:xfrm>
        </p:grpSpPr>
        <p:pic>
          <p:nvPicPr>
            <p:cNvPr id="68" name="streamview.png"/>
            <p:cNvPicPr/>
            <p:nvPr/>
          </p:nvPicPr>
          <p:blipFill>
            <a:blip r:embed="rId4">
              <a:extLst/>
            </a:blip>
            <a:srcRect t="1058" b="1058"/>
            <a:stretch>
              <a:fillRect/>
            </a:stretch>
          </p:blipFill>
          <p:spPr>
            <a:xfrm>
              <a:off x="0" y="0"/>
              <a:ext cx="10725801" cy="5905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Picture 6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0979801" cy="6235700"/>
            </a:xfrm>
            <a:prstGeom prst="rect">
              <a:avLst/>
            </a:prstGeom>
            <a:effectLst/>
          </p:spPr>
        </p:pic>
      </p:grpSp>
      <p:grpSp>
        <p:nvGrpSpPr>
          <p:cNvPr id="72" name="Group 72"/>
          <p:cNvGrpSpPr/>
          <p:nvPr/>
        </p:nvGrpSpPr>
        <p:grpSpPr>
          <a:xfrm>
            <a:off x="12441666" y="800100"/>
            <a:ext cx="10985501" cy="5283200"/>
            <a:chOff x="-127000" y="-88900"/>
            <a:chExt cx="10985500" cy="5283200"/>
          </a:xfrm>
        </p:grpSpPr>
        <p:pic>
          <p:nvPicPr>
            <p:cNvPr id="71" name="JamaseisLogo.jpg"/>
            <p:cNvPicPr/>
            <p:nvPr/>
          </p:nvPicPr>
          <p:blipFill>
            <a:blip r:embed="rId6">
              <a:extLst/>
            </a:blip>
            <a:srcRect t="6815" b="6815"/>
            <a:stretch>
              <a:fillRect/>
            </a:stretch>
          </p:blipFill>
          <p:spPr>
            <a:xfrm>
              <a:off x="0" y="0"/>
              <a:ext cx="107315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" name="Picture 6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27000" y="-88900"/>
              <a:ext cx="10985500" cy="5283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Solution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917700" y="3054350"/>
            <a:ext cx="10909300" cy="106863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Simple and Intuitive Interface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Accurate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Essential Functionality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Collects, Processes, Displays and  Shares Earthquake signals with other schools online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Robust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User-Friendly</a:t>
            </a:r>
          </a:p>
        </p:txBody>
      </p:sp>
      <p:pic>
        <p:nvPicPr>
          <p:cNvPr id="76" name="Screen Shot 2014-08-05 at 11.51.5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1755" y="4704124"/>
            <a:ext cx="4973168" cy="7679157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16044881" y="4013980"/>
            <a:ext cx="4973169" cy="13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9900">
                <a:solidFill>
                  <a:srgbClr val="000000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/>
            </a:pPr>
            <a:r>
              <a:rPr sz="9900" dirty="0"/>
              <a:t>Pymaseis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Learning Environment</a:t>
            </a:r>
          </a:p>
        </p:txBody>
      </p:sp>
      <p:pic>
        <p:nvPicPr>
          <p:cNvPr id="80" name="Screen Shot 2014-08-05 at 11.51.5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9055" y="3939870"/>
            <a:ext cx="3712444" cy="573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97406" y="6831806"/>
            <a:ext cx="2795588" cy="279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gres.jpg"/>
          <p:cNvPicPr/>
          <p:nvPr/>
        </p:nvPicPr>
        <p:blipFill>
          <a:blip r:embed="rId4">
            <a:extLst/>
          </a:blip>
          <a:srcRect b="27628"/>
          <a:stretch>
            <a:fillRect/>
          </a:stretch>
        </p:blipFill>
        <p:spPr>
          <a:xfrm>
            <a:off x="3107333" y="9884960"/>
            <a:ext cx="6739226" cy="166385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4411682" y="3340776"/>
            <a:ext cx="4161994" cy="119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8600">
                <a:solidFill>
                  <a:srgbClr val="000000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/>
            </a:pPr>
            <a:r>
              <a:rPr sz="8600" dirty="0"/>
              <a:t>Pymaseis</a:t>
            </a:r>
          </a:p>
        </p:txBody>
      </p:sp>
      <p:pic>
        <p:nvPicPr>
          <p:cNvPr id="84" name="logo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64047" y="12211826"/>
            <a:ext cx="6749352" cy="1237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61812_1243_tc1vertical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707701" y="4681431"/>
            <a:ext cx="6333129" cy="8418980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86" name="Shape 86"/>
          <p:cNvSpPr/>
          <p:nvPr/>
        </p:nvSpPr>
        <p:spPr>
          <a:xfrm>
            <a:off x="15424233" y="3434989"/>
            <a:ext cx="6900064" cy="101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/>
            </a:pPr>
            <a:r>
              <a:rPr sz="7200"/>
              <a:t>TC1 Seismometer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Pymaseis Core Features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b="1">
                <a:solidFill>
                  <a:srgbClr val="414141"/>
                </a:solidFill>
              </a:rPr>
              <a:t>Reading</a:t>
            </a:r>
            <a:r>
              <a:rPr sz="5900">
                <a:solidFill>
                  <a:srgbClr val="414141"/>
                </a:solidFill>
              </a:rPr>
              <a:t> (from TC1 seismometer)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b="1">
                <a:solidFill>
                  <a:srgbClr val="414141"/>
                </a:solidFill>
              </a:rPr>
              <a:t>Processing</a:t>
            </a:r>
            <a:r>
              <a:rPr sz="5900">
                <a:solidFill>
                  <a:srgbClr val="414141"/>
                </a:solidFill>
              </a:rPr>
              <a:t> (decoding, casting)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b="1">
                <a:solidFill>
                  <a:srgbClr val="414141"/>
                </a:solidFill>
              </a:rPr>
              <a:t>Displaying</a:t>
            </a:r>
            <a:r>
              <a:rPr sz="5900">
                <a:solidFill>
                  <a:srgbClr val="414141"/>
                </a:solidFill>
              </a:rPr>
              <a:t> (Live Plotting)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b="1">
                <a:solidFill>
                  <a:srgbClr val="414141"/>
                </a:solidFill>
              </a:rPr>
              <a:t>Saving</a:t>
            </a:r>
            <a:r>
              <a:rPr sz="5900">
                <a:solidFill>
                  <a:srgbClr val="414141"/>
                </a:solidFill>
              </a:rPr>
              <a:t> (mseed)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b="1">
                <a:solidFill>
                  <a:srgbClr val="414141"/>
                </a:solidFill>
              </a:rPr>
              <a:t>Sharing</a:t>
            </a:r>
            <a:r>
              <a:rPr sz="5900">
                <a:solidFill>
                  <a:srgbClr val="414141"/>
                </a:solidFill>
              </a:rPr>
              <a:t> (Seedlink Server)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0">
                <a:solidFill>
                  <a:srgbClr val="B0564E"/>
                </a:solidFill>
                <a:latin typeface="+mn-lt"/>
                <a:ea typeface="+mn-ea"/>
                <a:cs typeface="+mn-cs"/>
                <a:sym typeface="Adobe Caslo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B0564E"/>
                </a:solidFill>
              </a:rPr>
              <a:t>Pymaseis Extra Features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Zoom in/out on plot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Save selected part of a plot as an mseed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Automatic Screenshots of the plot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14141"/>
                </a:solidFill>
              </a:rPr>
              <a:t>Set custom x (minutes) and y (hours) axis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Adobe Caslon Pro"/>
        <a:ea typeface="Adobe Caslon Pro"/>
        <a:cs typeface="Adobe Caslon Pro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Adobe Caslon Pro"/>
        <a:ea typeface="Adobe Caslon Pro"/>
        <a:cs typeface="Adobe Caslon Pro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230</Words>
  <Application>Microsoft Macintosh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New_Template4</vt:lpstr>
      <vt:lpstr>Pymaseis</vt:lpstr>
      <vt:lpstr>Overview</vt:lpstr>
      <vt:lpstr>Motivation</vt:lpstr>
      <vt:lpstr>Existing Solutions</vt:lpstr>
      <vt:lpstr>PowerPoint Presentation</vt:lpstr>
      <vt:lpstr>Solution</vt:lpstr>
      <vt:lpstr>Learning Environment</vt:lpstr>
      <vt:lpstr>Pymaseis Core Features</vt:lpstr>
      <vt:lpstr>Pymaseis Extra Features</vt:lpstr>
      <vt:lpstr>Technologies, Services and Devices</vt:lpstr>
      <vt:lpstr>Pymaseis v0.1</vt:lpstr>
      <vt:lpstr>Pymaseis v0.2</vt:lpstr>
      <vt:lpstr>Pymaseis v0.3</vt:lpstr>
      <vt:lpstr>DEMO</vt:lpstr>
      <vt:lpstr>Challenges!</vt:lpstr>
      <vt:lpstr>What’s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Pymaseis</dc:title>
  <cp:lastModifiedBy>Saketh Ram Vishnubhotla</cp:lastModifiedBy>
  <cp:revision>13</cp:revision>
  <dcterms:modified xsi:type="dcterms:W3CDTF">2014-08-06T08:18:25Z</dcterms:modified>
</cp:coreProperties>
</file>